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
  </p:notesMasterIdLst>
  <p:handoutMasterIdLst>
    <p:handoutMasterId r:id="rId13"/>
  </p:handoutMasterIdLst>
  <p:sldIdLst>
    <p:sldId id="256" r:id="rId2"/>
    <p:sldId id="349" r:id="rId3"/>
    <p:sldId id="350" r:id="rId4"/>
    <p:sldId id="351" r:id="rId5"/>
    <p:sldId id="352" r:id="rId6"/>
    <p:sldId id="353" r:id="rId7"/>
    <p:sldId id="354" r:id="rId8"/>
    <p:sldId id="355" r:id="rId9"/>
    <p:sldId id="358" r:id="rId10"/>
    <p:sldId id="294" r:id="rId11"/>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1pPr>
    <a:lvl2pPr marL="4572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2pPr>
    <a:lvl3pPr marL="9144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3pPr>
    <a:lvl4pPr marL="1371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4pPr>
    <a:lvl5pPr marL="18288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5pPr>
    <a:lvl6pPr marL="2286000" algn="l" defTabSz="914400" rtl="0" eaLnBrk="1" latinLnBrk="0" hangingPunct="1">
      <a:defRPr sz="2400" kern="1200">
        <a:solidFill>
          <a:schemeClr val="bg1"/>
        </a:solidFill>
        <a:latin typeface="Times New Roman" pitchFamily="16" charset="0"/>
        <a:ea typeface="+mn-ea"/>
        <a:cs typeface="+mn-cs"/>
      </a:defRPr>
    </a:lvl6pPr>
    <a:lvl7pPr marL="2743200" algn="l" defTabSz="914400" rtl="0" eaLnBrk="1" latinLnBrk="0" hangingPunct="1">
      <a:defRPr sz="2400" kern="1200">
        <a:solidFill>
          <a:schemeClr val="bg1"/>
        </a:solidFill>
        <a:latin typeface="Times New Roman" pitchFamily="16" charset="0"/>
        <a:ea typeface="+mn-ea"/>
        <a:cs typeface="+mn-cs"/>
      </a:defRPr>
    </a:lvl7pPr>
    <a:lvl8pPr marL="3200400" algn="l" defTabSz="914400" rtl="0" eaLnBrk="1" latinLnBrk="0" hangingPunct="1">
      <a:defRPr sz="2400" kern="1200">
        <a:solidFill>
          <a:schemeClr val="bg1"/>
        </a:solidFill>
        <a:latin typeface="Times New Roman" pitchFamily="16" charset="0"/>
        <a:ea typeface="+mn-ea"/>
        <a:cs typeface="+mn-cs"/>
      </a:defRPr>
    </a:lvl8pPr>
    <a:lvl9pPr marL="3657600" algn="l" defTabSz="914400" rtl="0" eaLnBrk="1" latinLnBrk="0" hangingPunct="1">
      <a:defRPr sz="2400" kern="1200">
        <a:solidFill>
          <a:schemeClr val="bg1"/>
        </a:solidFill>
        <a:latin typeface="Times New Roman" pitchFamily="1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0" d="100"/>
          <a:sy n="70" d="100"/>
        </p:scale>
        <p:origin x="516" y="72"/>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s-ES" smtClean="0"/>
              <a:t>Módulo 2: Subsistemas del Sistema de Administración Financiera</a:t>
            </a:r>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E6D2E9-AECE-42C9-8E9D-E12F8DB14F5B}" type="datetimeFigureOut">
              <a:rPr lang="es-ES" smtClean="0"/>
              <a:pPr/>
              <a:t>10/06/2019</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A752FB-C0CF-4127-B88A-0968A7EF9278}" type="slidenum">
              <a:rPr lang="es-ES" smtClean="0"/>
              <a:pPr/>
              <a:t>‹Nº›</a:t>
            </a:fld>
            <a:endParaRPr lang="es-ES"/>
          </a:p>
        </p:txBody>
      </p:sp>
    </p:spTree>
    <p:extLst>
      <p:ext uri="{BB962C8B-B14F-4D97-AF65-F5344CB8AC3E}">
        <p14:creationId xmlns:p14="http://schemas.microsoft.com/office/powerpoint/2010/main" val="12435018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endParaRPr lang="es-ES"/>
          </a:p>
        </p:txBody>
      </p:sp>
      <p:sp>
        <p:nvSpPr>
          <p:cNvPr id="2050"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1"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2"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3"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4" name="AutoShape 6"/>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5" name="AutoShape 7"/>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6" name="AutoShape 8"/>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7" name="AutoShape 9"/>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8" name="AutoShape 10"/>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es-ES"/>
          </a:p>
        </p:txBody>
      </p:sp>
      <p:sp>
        <p:nvSpPr>
          <p:cNvPr id="2059" name="Text Box 11"/>
          <p:cNvSpPr txBox="1">
            <a:spLocks noChangeArrowheads="1"/>
          </p:cNvSpPr>
          <p:nvPr/>
        </p:nvSpPr>
        <p:spPr bwMode="auto">
          <a:xfrm>
            <a:off x="0" y="0"/>
            <a:ext cx="2963863" cy="460375"/>
          </a:xfrm>
          <a:prstGeom prst="rect">
            <a:avLst/>
          </a:prstGeom>
          <a:noFill/>
          <a:ln w="9525">
            <a:noFill/>
            <a:round/>
            <a:headEnd/>
            <a:tailEnd/>
          </a:ln>
          <a:effectLst/>
        </p:spPr>
        <p:txBody>
          <a:bodyPr wrap="none" anchor="ctr"/>
          <a:lstStyle/>
          <a:p>
            <a:endParaRPr lang="es-ES"/>
          </a:p>
        </p:txBody>
      </p:sp>
      <p:sp>
        <p:nvSpPr>
          <p:cNvPr id="2060" name="Text Box 12"/>
          <p:cNvSpPr txBox="1">
            <a:spLocks noChangeArrowheads="1"/>
          </p:cNvSpPr>
          <p:nvPr/>
        </p:nvSpPr>
        <p:spPr bwMode="auto">
          <a:xfrm>
            <a:off x="3886200" y="0"/>
            <a:ext cx="2963863" cy="460375"/>
          </a:xfrm>
          <a:prstGeom prst="rect">
            <a:avLst/>
          </a:prstGeom>
          <a:noFill/>
          <a:ln w="9525">
            <a:noFill/>
            <a:round/>
            <a:headEnd/>
            <a:tailEnd/>
          </a:ln>
          <a:effectLst/>
        </p:spPr>
        <p:txBody>
          <a:bodyPr wrap="none" anchor="ctr"/>
          <a:lstStyle/>
          <a:p>
            <a:endParaRPr lang="es-ES"/>
          </a:p>
        </p:txBody>
      </p:sp>
      <p:sp>
        <p:nvSpPr>
          <p:cNvPr id="2061" name="Rectangle 13"/>
          <p:cNvSpPr>
            <a:spLocks noGrp="1" noRot="1" noChangeAspect="1" noChangeArrowheads="1"/>
          </p:cNvSpPr>
          <p:nvPr>
            <p:ph type="sldImg"/>
          </p:nvPr>
        </p:nvSpPr>
        <p:spPr bwMode="auto">
          <a:xfrm>
            <a:off x="1143000" y="685800"/>
            <a:ext cx="4556125" cy="3413125"/>
          </a:xfrm>
          <a:prstGeom prst="rect">
            <a:avLst/>
          </a:prstGeom>
          <a:solidFill>
            <a:srgbClr val="FFFFFF"/>
          </a:solidFill>
          <a:ln w="9360">
            <a:solidFill>
              <a:srgbClr val="000000"/>
            </a:solidFill>
            <a:miter lim="800000"/>
            <a:headEnd/>
            <a:tailEnd/>
          </a:ln>
          <a:effectLst/>
        </p:spPr>
      </p:sp>
      <p:sp>
        <p:nvSpPr>
          <p:cNvPr id="2062" name="Rectangle 14"/>
          <p:cNvSpPr>
            <a:spLocks noGrp="1" noChangeArrowheads="1"/>
          </p:cNvSpPr>
          <p:nvPr>
            <p:ph type="body"/>
          </p:nvPr>
        </p:nvSpPr>
        <p:spPr bwMode="auto">
          <a:xfrm>
            <a:off x="914400" y="4343400"/>
            <a:ext cx="5013325" cy="409892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s-ES" smtClean="0"/>
          </a:p>
        </p:txBody>
      </p:sp>
      <p:sp>
        <p:nvSpPr>
          <p:cNvPr id="2063" name="Text Box 15"/>
          <p:cNvSpPr txBox="1">
            <a:spLocks noChangeArrowheads="1"/>
          </p:cNvSpPr>
          <p:nvPr/>
        </p:nvSpPr>
        <p:spPr bwMode="auto">
          <a:xfrm>
            <a:off x="0" y="8675688"/>
            <a:ext cx="2963863" cy="460375"/>
          </a:xfrm>
          <a:prstGeom prst="rect">
            <a:avLst/>
          </a:prstGeom>
          <a:noFill/>
          <a:ln w="9525">
            <a:noFill/>
            <a:round/>
            <a:headEnd/>
            <a:tailEnd/>
          </a:ln>
          <a:effectLst/>
        </p:spPr>
        <p:txBody>
          <a:bodyPr wrap="none" anchor="ctr"/>
          <a:lstStyle/>
          <a:p>
            <a:endParaRPr lang="es-ES"/>
          </a:p>
        </p:txBody>
      </p:sp>
      <p:sp>
        <p:nvSpPr>
          <p:cNvPr id="2064" name="Rectangle 16"/>
          <p:cNvSpPr>
            <a:spLocks noGrp="1" noChangeArrowheads="1"/>
          </p:cNvSpPr>
          <p:nvPr>
            <p:ph type="sldNum"/>
          </p:nvPr>
        </p:nvSpPr>
        <p:spPr bwMode="auto">
          <a:xfrm>
            <a:off x="3886200" y="8686800"/>
            <a:ext cx="2955925" cy="441325"/>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u="sng">
                <a:solidFill>
                  <a:srgbClr val="000000"/>
                </a:solidFill>
              </a:defRPr>
            </a:lvl1pPr>
          </a:lstStyle>
          <a:p>
            <a:fld id="{49B8BD1C-F0CC-4A79-86E1-B577685D27C6}" type="slidenum">
              <a:rPr lang="en-GB"/>
              <a:pPr/>
              <a:t>‹Nº›</a:t>
            </a:fld>
            <a:endParaRPr lang="en-GB"/>
          </a:p>
        </p:txBody>
      </p:sp>
    </p:spTree>
    <p:extLst>
      <p:ext uri="{BB962C8B-B14F-4D97-AF65-F5344CB8AC3E}">
        <p14:creationId xmlns:p14="http://schemas.microsoft.com/office/powerpoint/2010/main" val="2016838009"/>
      </p:ext>
    </p:extLst>
  </p:cSld>
  <p:clrMap bg1="lt1" tx1="dk1" bg2="lt2" tx2="dk2" accent1="accent1" accent2="accent2" accent3="accent3" accent4="accent4" accent5="accent5" accent6="accent6" hlink="hlink" folHlink="folHlink"/>
  <p:hf ftr="0" dt="0"/>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6"/>
          <p:cNvSpPr>
            <a:spLocks noGrp="1" noChangeArrowheads="1"/>
          </p:cNvSpPr>
          <p:nvPr>
            <p:ph type="sldNum"/>
          </p:nvPr>
        </p:nvSpPr>
        <p:spPr>
          <a:ln/>
        </p:spPr>
        <p:txBody>
          <a:bodyPr/>
          <a:lstStyle/>
          <a:p>
            <a:fld id="{3FAC1F2B-8EAE-4134-8414-EE41245363AD}" type="slidenum">
              <a:rPr lang="en-GB"/>
              <a:pPr/>
              <a:t>1</a:t>
            </a:fld>
            <a:endParaRPr lang="en-GB"/>
          </a:p>
        </p:txBody>
      </p:sp>
      <p:sp>
        <p:nvSpPr>
          <p:cNvPr id="45057" name="Text Box 1"/>
          <p:cNvSpPr txBox="1">
            <a:spLocks noChangeArrowheads="1"/>
          </p:cNvSpPr>
          <p:nvPr/>
        </p:nvSpPr>
        <p:spPr bwMode="auto">
          <a:xfrm>
            <a:off x="3886200" y="8686800"/>
            <a:ext cx="2963863" cy="449263"/>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57CD174-CADD-49F8-8D8B-3015E69611B5}" type="slidenum">
              <a:rPr lang="en-GB" sz="1200" u="sng">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a:t>
            </a:fld>
            <a:endParaRPr lang="en-GB" sz="1200" u="sng">
              <a:solidFill>
                <a:srgbClr val="000000"/>
              </a:solidFill>
            </a:endParaRPr>
          </a:p>
        </p:txBody>
      </p:sp>
      <p:sp>
        <p:nvSpPr>
          <p:cNvPr id="4505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es-ES"/>
          </a:p>
        </p:txBody>
      </p:sp>
      <p:sp>
        <p:nvSpPr>
          <p:cNvPr id="45059" name="Rectangle 3"/>
          <p:cNvSpPr txBox="1">
            <a:spLocks noGrp="1" noChangeArrowheads="1"/>
          </p:cNvSpPr>
          <p:nvPr>
            <p:ph type="body"/>
          </p:nvPr>
        </p:nvSpPr>
        <p:spPr bwMode="auto">
          <a:xfrm>
            <a:off x="914400" y="4343400"/>
            <a:ext cx="5014913" cy="4100513"/>
          </a:xfrm>
          <a:prstGeom prst="rect">
            <a:avLst/>
          </a:prstGeom>
          <a:noFill/>
          <a:ln>
            <a:round/>
            <a:headEnd/>
            <a:tailEnd/>
          </a:ln>
        </p:spPr>
        <p:txBody>
          <a:bodyPr wrap="none" anchor="ctr"/>
          <a:lstStyle/>
          <a:p>
            <a:endParaRPr lang="es-ES"/>
          </a:p>
        </p:txBody>
      </p:sp>
    </p:spTree>
    <p:extLst>
      <p:ext uri="{BB962C8B-B14F-4D97-AF65-F5344CB8AC3E}">
        <p14:creationId xmlns:p14="http://schemas.microsoft.com/office/powerpoint/2010/main" val="2151823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1143000" y="685800"/>
            <a:ext cx="4570413" cy="3427413"/>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itchFamily="18" charset="0"/>
              <a:buNone/>
            </a:pPr>
            <a:endParaRPr lang="es-AR">
              <a:latin typeface="Times New Roman" pitchFamily="18" charset="0"/>
            </a:endParaRPr>
          </a:p>
        </p:txBody>
      </p:sp>
      <p:sp>
        <p:nvSpPr>
          <p:cNvPr id="55299" name="Rectangle 3"/>
          <p:cNvSpPr>
            <a:spLocks noGrp="1" noChangeArrowheads="1"/>
          </p:cNvSpPr>
          <p:nvPr>
            <p:ph type="body"/>
          </p:nvPr>
        </p:nvSpPr>
        <p:spPr>
          <a:noFill/>
          <a:ln/>
        </p:spPr>
        <p:txBody>
          <a:bodyPr wrap="none" anchor="ctr"/>
          <a:lstStyle/>
          <a:p>
            <a:endParaRPr lang="es-ES" smtClean="0">
              <a:latin typeface="Times New Roman" pitchFamily="18" charset="0"/>
            </a:endParaRPr>
          </a:p>
        </p:txBody>
      </p:sp>
    </p:spTree>
    <p:extLst>
      <p:ext uri="{BB962C8B-B14F-4D97-AF65-F5344CB8AC3E}">
        <p14:creationId xmlns:p14="http://schemas.microsoft.com/office/powerpoint/2010/main" val="241144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6"/>
          <p:cNvSpPr>
            <a:spLocks noGrp="1" noChangeArrowheads="1"/>
          </p:cNvSpPr>
          <p:nvPr>
            <p:ph type="sldNum"/>
          </p:nvPr>
        </p:nvSpPr>
        <p:spPr>
          <a:ln/>
        </p:spPr>
        <p:txBody>
          <a:bodyPr/>
          <a:lstStyle/>
          <a:p>
            <a:fld id="{10E10709-00B0-42EB-AD05-01B5DF06A4B5}" type="slidenum">
              <a:rPr lang="en-GB"/>
              <a:pPr/>
              <a:t>10</a:t>
            </a:fld>
            <a:endParaRPr lang="en-GB"/>
          </a:p>
        </p:txBody>
      </p:sp>
      <p:sp>
        <p:nvSpPr>
          <p:cNvPr id="83969" name="Text Box 1"/>
          <p:cNvSpPr txBox="1">
            <a:spLocks noChangeArrowheads="1"/>
          </p:cNvSpPr>
          <p:nvPr/>
        </p:nvSpPr>
        <p:spPr bwMode="auto">
          <a:xfrm>
            <a:off x="3886200" y="8686800"/>
            <a:ext cx="2963863" cy="449263"/>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1B9A67F-4DDD-4132-89E7-C3F3AD3F9B07}" type="slidenum">
              <a:rPr lang="en-GB" sz="1200" u="sng">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10</a:t>
            </a:fld>
            <a:endParaRPr lang="en-GB" sz="1200" u="sng">
              <a:solidFill>
                <a:srgbClr val="000000"/>
              </a:solidFill>
            </a:endParaRPr>
          </a:p>
        </p:txBody>
      </p:sp>
      <p:sp>
        <p:nvSpPr>
          <p:cNvPr id="8397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es-ES"/>
          </a:p>
        </p:txBody>
      </p:sp>
      <p:sp>
        <p:nvSpPr>
          <p:cNvPr id="83971" name="Rectangle 3"/>
          <p:cNvSpPr txBox="1">
            <a:spLocks noGrp="1" noChangeArrowheads="1"/>
          </p:cNvSpPr>
          <p:nvPr>
            <p:ph type="body"/>
          </p:nvPr>
        </p:nvSpPr>
        <p:spPr bwMode="auto">
          <a:xfrm>
            <a:off x="914400" y="4343400"/>
            <a:ext cx="5014913" cy="4100513"/>
          </a:xfrm>
          <a:prstGeom prst="rect">
            <a:avLst/>
          </a:prstGeom>
          <a:noFill/>
          <a:ln>
            <a:round/>
            <a:headEnd/>
            <a:tailEnd/>
          </a:ln>
        </p:spPr>
        <p:txBody>
          <a:bodyPr wrap="none" anchor="ctr"/>
          <a:lstStyle/>
          <a:p>
            <a:endParaRPr lang="es-ES"/>
          </a:p>
        </p:txBody>
      </p:sp>
    </p:spTree>
    <p:extLst>
      <p:ext uri="{BB962C8B-B14F-4D97-AF65-F5344CB8AC3E}">
        <p14:creationId xmlns:p14="http://schemas.microsoft.com/office/powerpoint/2010/main" val="1503296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18288" y="174625"/>
            <a:ext cx="2052637" cy="59404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74625"/>
            <a:ext cx="6008688" cy="59404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a:xfrm>
            <a:off x="457200" y="174625"/>
            <a:ext cx="8221663" cy="1339850"/>
          </a:xfrm>
        </p:spPr>
        <p:txBody>
          <a:bodyPr/>
          <a:lstStyle/>
          <a:p>
            <a:r>
              <a:rPr lang="es-ES" smtClean="0"/>
              <a:t>Haga clic para modificar el estilo de título del patrón</a:t>
            </a:r>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0663" cy="4510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0263" y="1604963"/>
            <a:ext cx="4030662" cy="4510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174625"/>
            <a:ext cx="8213725"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Pulse para editar el formato del texto de título</a:t>
            </a:r>
          </a:p>
        </p:txBody>
      </p:sp>
      <p:sp>
        <p:nvSpPr>
          <p:cNvPr id="1026" name="Rectangle 2"/>
          <p:cNvSpPr>
            <a:spLocks noGrp="1" noChangeArrowheads="1"/>
          </p:cNvSpPr>
          <p:nvPr>
            <p:ph type="body" idx="1"/>
          </p:nvPr>
        </p:nvSpPr>
        <p:spPr bwMode="auto">
          <a:xfrm>
            <a:off x="457200" y="1604963"/>
            <a:ext cx="8213725" cy="45100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Pulse para editar los formatos del texto del esquema</a:t>
            </a:r>
          </a:p>
          <a:p>
            <a:pPr lvl="1"/>
            <a:r>
              <a:rPr lang="en-GB" smtClean="0"/>
              <a:t>Segundo nivel del esquema</a:t>
            </a:r>
          </a:p>
          <a:p>
            <a:pPr lvl="2"/>
            <a:r>
              <a:rPr lang="en-GB" smtClean="0"/>
              <a:t>Tercer nivel del esquema</a:t>
            </a:r>
          </a:p>
          <a:p>
            <a:pPr lvl="3"/>
            <a:r>
              <a:rPr lang="en-GB" smtClean="0"/>
              <a:t>Cuarto nivel del esquema</a:t>
            </a:r>
          </a:p>
          <a:p>
            <a:pPr lvl="4"/>
            <a:r>
              <a:rPr lang="en-GB" smtClean="0"/>
              <a:t>Quinto nivel del esquema</a:t>
            </a:r>
          </a:p>
          <a:p>
            <a:pPr lvl="4"/>
            <a:r>
              <a:rPr lang="en-GB" smtClean="0"/>
              <a:t>Sexto nivel del esquema</a:t>
            </a:r>
          </a:p>
          <a:p>
            <a:pPr lvl="4"/>
            <a:r>
              <a:rPr lang="en-GB" smtClean="0"/>
              <a:t>Séptimo nivel del esquema</a:t>
            </a:r>
          </a:p>
          <a:p>
            <a:pPr lvl="4"/>
            <a:r>
              <a:rPr lang="en-GB" smtClean="0"/>
              <a:t>Octavo nivel del esquema</a:t>
            </a:r>
          </a:p>
          <a:p>
            <a:pPr lvl="4"/>
            <a:r>
              <a:rPr lang="en-GB" smtClean="0"/>
              <a:t>Noveno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449263" rtl="0" eaLnBrk="0" fontAlgn="base" hangingPunct="0">
        <a:spcBef>
          <a:spcPct val="0"/>
        </a:spcBef>
        <a:spcAft>
          <a:spcPct val="0"/>
        </a:spcAft>
        <a:buClr>
          <a:srgbClr val="000000"/>
        </a:buClr>
        <a:buSzPct val="100000"/>
        <a:buFont typeface="Arial"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2pPr>
      <a:lvl3pPr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3pPr>
      <a:lvl4pPr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4pPr>
      <a:lvl5pPr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5pPr>
      <a:lvl6pPr marL="457200"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6pPr>
      <a:lvl7pPr marL="914400"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7pPr>
      <a:lvl8pPr marL="1371600"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8pPr>
      <a:lvl9pPr marL="1828800" algn="ctr" defTabSz="449263" rtl="0" eaLnBrk="0" fontAlgn="base" hangingPunct="0">
        <a:spcBef>
          <a:spcPct val="0"/>
        </a:spcBef>
        <a:spcAft>
          <a:spcPct val="0"/>
        </a:spcAft>
        <a:buClr>
          <a:srgbClr val="000000"/>
        </a:buClr>
        <a:buSzPct val="100000"/>
        <a:buFont typeface="Arial" charset="0"/>
        <a:defRPr sz="4400">
          <a:solidFill>
            <a:srgbClr val="000000"/>
          </a:solidFill>
          <a:latin typeface="Arial" charset="0"/>
          <a:ea typeface="Lucida Sans Unicode" pitchFamily="32" charset="0"/>
          <a:cs typeface="Lucida Sans Unicode" pitchFamily="32" charset="0"/>
        </a:defRPr>
      </a:lvl9pPr>
    </p:titleStyle>
    <p:bodyStyle>
      <a:lvl1pPr marL="327025" indent="-327025" algn="l" defTabSz="449263" rtl="0" eaLnBrk="0" fontAlgn="base" hangingPunct="0">
        <a:spcBef>
          <a:spcPts val="800"/>
        </a:spcBef>
        <a:spcAft>
          <a:spcPct val="0"/>
        </a:spcAft>
        <a:buClr>
          <a:srgbClr val="000000"/>
        </a:buClr>
        <a:buSzPct val="100000"/>
        <a:buFont typeface="Arial" charset="0"/>
        <a:buChar char="•"/>
        <a:defRPr sz="3200">
          <a:solidFill>
            <a:srgbClr val="000000"/>
          </a:solidFill>
          <a:latin typeface="+mn-lt"/>
          <a:ea typeface="+mn-ea"/>
          <a:cs typeface="+mn-cs"/>
        </a:defRPr>
      </a:lvl1pPr>
      <a:lvl2pPr marL="727075" indent="-269875" algn="l" defTabSz="449263" rtl="0" eaLnBrk="0" fontAlgn="base" hangingPunct="0">
        <a:spcBef>
          <a:spcPts val="700"/>
        </a:spcBef>
        <a:spcAft>
          <a:spcPct val="0"/>
        </a:spcAft>
        <a:buClr>
          <a:srgbClr val="000000"/>
        </a:buClr>
        <a:buSzPct val="100000"/>
        <a:buFont typeface="Arial" charset="0"/>
        <a:buChar char="–"/>
        <a:defRPr sz="2800">
          <a:solidFill>
            <a:srgbClr val="0000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Arial" charset="0"/>
        <a:buChar char="•"/>
        <a:defRPr sz="24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Arial" charset="0"/>
        <a:buChar char="»"/>
        <a:defRPr sz="20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19993" y="2104113"/>
            <a:ext cx="8784976" cy="854075"/>
          </a:xfrm>
          <a:solidFill>
            <a:srgbClr val="000000"/>
          </a:solidFill>
        </p:spPr>
        <p:txBody>
          <a:bodyPr/>
          <a:lstStyle/>
          <a:p>
            <a:pP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AR" sz="2000" dirty="0" smtClean="0">
                <a:solidFill>
                  <a:schemeClr val="bg1"/>
                </a:solidFill>
              </a:rPr>
              <a:t/>
            </a:r>
            <a:br>
              <a:rPr lang="es-AR" sz="2000" dirty="0" smtClean="0">
                <a:solidFill>
                  <a:schemeClr val="bg1"/>
                </a:solidFill>
              </a:rPr>
            </a:br>
            <a:r>
              <a:rPr lang="es-AR" sz="2000" dirty="0" smtClean="0">
                <a:solidFill>
                  <a:schemeClr val="bg1"/>
                </a:solidFill>
              </a:rPr>
              <a:t>PARA FINANCIAR SU GESTIÓN EL MUNICIPIO SE VALE PRINCIPALMENTE DE: </a:t>
            </a:r>
            <a:br>
              <a:rPr lang="es-AR" sz="2000" dirty="0" smtClean="0">
                <a:solidFill>
                  <a:schemeClr val="bg1"/>
                </a:solidFill>
              </a:rPr>
            </a:br>
            <a:endParaRPr lang="en-GB" sz="2000" b="1" dirty="0" smtClean="0">
              <a:solidFill>
                <a:schemeClr val="bg1"/>
              </a:solidFill>
              <a:effectLst>
                <a:outerShdw blurRad="38100" dist="38100" dir="2700000" algn="tl">
                  <a:srgbClr val="808080"/>
                </a:outerShdw>
              </a:effectLst>
              <a:latin typeface="Arial Black" pitchFamily="34" charset="0"/>
            </a:endParaRPr>
          </a:p>
        </p:txBody>
      </p:sp>
      <p:sp>
        <p:nvSpPr>
          <p:cNvPr id="13315" name="Rectangle 3"/>
          <p:cNvSpPr>
            <a:spLocks noGrp="1" noChangeArrowheads="1"/>
          </p:cNvSpPr>
          <p:nvPr>
            <p:ph type="subTitle" idx="4294967295"/>
          </p:nvPr>
        </p:nvSpPr>
        <p:spPr>
          <a:xfrm>
            <a:off x="395537" y="2971800"/>
            <a:ext cx="7929314" cy="3552825"/>
          </a:xfrm>
        </p:spPr>
        <p:txBody>
          <a:bodyPr anchor="ctr"/>
          <a:lstStyle/>
          <a:p>
            <a:r>
              <a:rPr lang="es-AR" sz="2000" b="1" dirty="0" smtClean="0">
                <a:latin typeface="Arial Narrow" panose="020B0606020202030204" pitchFamily="34" charset="0"/>
              </a:rPr>
              <a:t>Recursos Propios:</a:t>
            </a:r>
            <a:r>
              <a:rPr lang="es-AR" sz="2000" dirty="0" smtClean="0">
                <a:latin typeface="Arial Narrow" panose="020B0606020202030204" pitchFamily="34" charset="0"/>
              </a:rPr>
              <a:t> los mas importantes son Tasas</a:t>
            </a:r>
            <a:r>
              <a:rPr lang="es-AR" sz="2000" dirty="0">
                <a:latin typeface="Arial Narrow" panose="020B0606020202030204" pitchFamily="34" charset="0"/>
              </a:rPr>
              <a:t>, Derechos y Contribución de Mejoras</a:t>
            </a:r>
            <a:r>
              <a:rPr lang="es-AR" sz="2000" dirty="0" smtClean="0">
                <a:latin typeface="Arial Narrow" panose="020B0606020202030204" pitchFamily="34" charset="0"/>
              </a:rPr>
              <a:t> y se encuentran establecidos en </a:t>
            </a:r>
            <a:r>
              <a:rPr lang="es-AR" sz="2000" dirty="0">
                <a:latin typeface="Arial Narrow" panose="020B0606020202030204" pitchFamily="34" charset="0"/>
              </a:rPr>
              <a:t>las Ordenanzas Fiscal y Tributaria </a:t>
            </a:r>
            <a:r>
              <a:rPr lang="es-AR" sz="2000" dirty="0" smtClean="0">
                <a:latin typeface="Arial Narrow" panose="020B0606020202030204" pitchFamily="34" charset="0"/>
              </a:rPr>
              <a:t>Municipal.</a:t>
            </a:r>
          </a:p>
          <a:p>
            <a:endParaRPr lang="es-AR" sz="2000" dirty="0">
              <a:latin typeface="Arial Narrow" panose="020B0606020202030204" pitchFamily="34" charset="0"/>
            </a:endParaRPr>
          </a:p>
          <a:p>
            <a:r>
              <a:rPr lang="es-AR" sz="2000" b="1" dirty="0">
                <a:latin typeface="Arial Narrow" panose="020B0606020202030204" pitchFamily="34" charset="0"/>
              </a:rPr>
              <a:t>Recursos provenientes de otras jurisdicciones:</a:t>
            </a:r>
            <a:r>
              <a:rPr lang="es-AR" sz="2000" dirty="0">
                <a:latin typeface="Arial Narrow" panose="020B0606020202030204" pitchFamily="34" charset="0"/>
              </a:rPr>
              <a:t> participación </a:t>
            </a:r>
            <a:r>
              <a:rPr lang="es-AR" sz="2000" dirty="0" smtClean="0">
                <a:latin typeface="Arial Narrow" panose="020B0606020202030204" pitchFamily="34" charset="0"/>
              </a:rPr>
              <a:t>en impuestos Nacionales, en Impuestos Provinciales </a:t>
            </a:r>
            <a:r>
              <a:rPr lang="es-AR" sz="2000" dirty="0">
                <a:latin typeface="Arial Narrow" panose="020B0606020202030204" pitchFamily="34" charset="0"/>
              </a:rPr>
              <a:t>y </a:t>
            </a:r>
            <a:r>
              <a:rPr lang="es-AR" sz="2000" dirty="0" smtClean="0">
                <a:latin typeface="Arial Narrow" panose="020B0606020202030204" pitchFamily="34" charset="0"/>
              </a:rPr>
              <a:t>otras transferencias de niveles </a:t>
            </a:r>
            <a:r>
              <a:rPr lang="es-AR" sz="2000" dirty="0">
                <a:latin typeface="Arial Narrow" panose="020B0606020202030204" pitchFamily="34" charset="0"/>
              </a:rPr>
              <a:t>superiores de gobierno</a:t>
            </a:r>
            <a:r>
              <a:rPr lang="es-AR" sz="2000" dirty="0" smtClean="0">
                <a:latin typeface="Arial Narrow" panose="020B0606020202030204" pitchFamily="34" charset="0"/>
              </a:rPr>
              <a:t>.</a:t>
            </a:r>
            <a:endParaRPr lang="en-GB" sz="2000" i="1" dirty="0" smtClean="0">
              <a:latin typeface="Arial Narrow" panose="020B0606020202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2000" fill="hold"/>
                                        <p:tgtEl>
                                          <p:spTgt spid="13314"/>
                                        </p:tgtEl>
                                        <p:attrNameLst>
                                          <p:attrName>ppt_w</p:attrName>
                                        </p:attrNameLst>
                                      </p:cBhvr>
                                      <p:tavLst>
                                        <p:tav tm="0">
                                          <p:val>
                                            <p:strVal val="#ppt_w*0.70"/>
                                          </p:val>
                                        </p:tav>
                                        <p:tav tm="100000">
                                          <p:val>
                                            <p:strVal val="#ppt_w"/>
                                          </p:val>
                                        </p:tav>
                                      </p:tavLst>
                                    </p:anim>
                                    <p:anim calcmode="lin" valueType="num">
                                      <p:cBhvr>
                                        <p:cTn id="8" dur="2000" fill="hold"/>
                                        <p:tgtEl>
                                          <p:spTgt spid="13314"/>
                                        </p:tgtEl>
                                        <p:attrNameLst>
                                          <p:attrName>ppt_h</p:attrName>
                                        </p:attrNameLst>
                                      </p:cBhvr>
                                      <p:tavLst>
                                        <p:tav tm="0">
                                          <p:val>
                                            <p:strVal val="#ppt_h"/>
                                          </p:val>
                                        </p:tav>
                                        <p:tav tm="100000">
                                          <p:val>
                                            <p:strVal val="#ppt_h"/>
                                          </p:val>
                                        </p:tav>
                                      </p:tavLst>
                                    </p:anim>
                                    <p:animEffect transition="in" filter="fade">
                                      <p:cBhvr>
                                        <p:cTn id="9" dur="2000"/>
                                        <p:tgtEl>
                                          <p:spTgt spid="1331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13315">
                                            <p:txEl>
                                              <p:pRg st="0" end="0"/>
                                            </p:txEl>
                                          </p:spTgt>
                                        </p:tgtEl>
                                        <p:attrNameLst>
                                          <p:attrName>style.visibility</p:attrName>
                                        </p:attrNameLst>
                                      </p:cBhvr>
                                      <p:to>
                                        <p:strVal val="visible"/>
                                      </p:to>
                                    </p:set>
                                    <p:animEffect transition="in" filter="slide(fromBottom)">
                                      <p:cBhvr>
                                        <p:cTn id="14" dur="3000"/>
                                        <p:tgtEl>
                                          <p:spTgt spid="133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Effect transition="in" filter="slide(fromBottom)">
                                      <p:cBhvr>
                                        <p:cTn id="19" dur="30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67366" y="3284984"/>
            <a:ext cx="7772400" cy="2772024"/>
          </a:xfrm>
        </p:spPr>
        <p:txBody>
          <a:bodyPr/>
          <a:lstStyle/>
          <a:p>
            <a:pPr algn="ctr"/>
            <a:r>
              <a:rPr lang="es-AR" sz="1800" b="0" cap="none" dirty="0" smtClean="0">
                <a:latin typeface="Arial Narrow" panose="020B0606020202030204" pitchFamily="34" charset="0"/>
              </a:rPr>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Recursos que recibe del régimen de Coparticipación Federal de Impuestos </a:t>
            </a:r>
            <a:r>
              <a:rPr lang="es-AR" sz="1800" b="0" cap="none" dirty="0">
                <a:latin typeface="Arial Narrow" panose="020B0606020202030204" pitchFamily="34" charset="0"/>
              </a:rPr>
              <a:t/>
            </a:r>
            <a:br>
              <a:rPr lang="es-AR" sz="1800" b="0" cap="none" dirty="0">
                <a:latin typeface="Arial Narrow" panose="020B0606020202030204" pitchFamily="34" charset="0"/>
              </a:rPr>
            </a:br>
            <a:r>
              <a:rPr lang="es-AR" sz="1800" b="0" cap="none" dirty="0" smtClean="0">
                <a:latin typeface="Arial Narrow" panose="020B0606020202030204" pitchFamily="34" charset="0"/>
              </a:rPr>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Recursos recaudados por el Impuesto a los Ingresos Brutos, el Impuesto </a:t>
            </a:r>
            <a:r>
              <a:rPr lang="es-AR" sz="1800" b="0" cap="none" dirty="0">
                <a:latin typeface="Arial Narrow" panose="020B0606020202030204" pitchFamily="34" charset="0"/>
              </a:rPr>
              <a:t>I</a:t>
            </a:r>
            <a:r>
              <a:rPr lang="es-AR" sz="1800" b="0" cap="none" dirty="0" smtClean="0">
                <a:latin typeface="Arial Narrow" panose="020B0606020202030204" pitchFamily="34" charset="0"/>
              </a:rPr>
              <a:t>nmobiliario y el Impuesto a la Patente única sobre Vehículos.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
            </a:r>
            <a:br>
              <a:rPr lang="es-AR" sz="1800" b="0" cap="none" dirty="0" smtClean="0">
                <a:latin typeface="Arial Narrow" panose="020B0606020202030204" pitchFamily="34" charset="0"/>
              </a:rPr>
            </a:br>
            <a:r>
              <a:rPr lang="es-AR" sz="1800" b="0" cap="none" dirty="0" smtClean="0">
                <a:latin typeface="Arial Narrow" panose="020B0606020202030204" pitchFamily="34" charset="0"/>
              </a:rPr>
              <a:t>PARA LA DISTRIBUCIÓN CADA RECURSO TIENE SU PROPIO PRORRATEO. </a:t>
            </a:r>
            <a:br>
              <a:rPr lang="es-AR" sz="1800" b="0" cap="none" dirty="0" smtClean="0">
                <a:latin typeface="Arial Narrow" panose="020B0606020202030204" pitchFamily="34" charset="0"/>
              </a:rPr>
            </a:br>
            <a:endParaRPr lang="es-AR" sz="1800" b="0" cap="none" dirty="0">
              <a:latin typeface="Arial Narrow" panose="020B0606020202030204" pitchFamily="34" charset="0"/>
            </a:endParaRPr>
          </a:p>
        </p:txBody>
      </p:sp>
      <p:sp>
        <p:nvSpPr>
          <p:cNvPr id="3" name="Marcador de texto 2"/>
          <p:cNvSpPr>
            <a:spLocks noGrp="1"/>
          </p:cNvSpPr>
          <p:nvPr>
            <p:ph type="body" idx="1"/>
          </p:nvPr>
        </p:nvSpPr>
        <p:spPr>
          <a:xfrm>
            <a:off x="323528" y="2060848"/>
            <a:ext cx="8276456" cy="1500187"/>
          </a:xfrm>
        </p:spPr>
        <p:txBody>
          <a:bodyPr/>
          <a:lstStyle/>
          <a:p>
            <a:pPr algn="ctr"/>
            <a:r>
              <a:rPr lang="es-AR" dirty="0">
                <a:latin typeface="Arial Narrow" panose="020B0606020202030204" pitchFamily="34" charset="0"/>
              </a:rPr>
              <a:t>Los recursos mas importantes que la Provincia de Santa Fe distribuye a los Municipios y Comunas son: </a:t>
            </a:r>
            <a:endParaRPr lang="es-AR" dirty="0" smtClean="0">
              <a:latin typeface="Arial Narrow" panose="020B0606020202030204" pitchFamily="34" charset="0"/>
            </a:endParaRPr>
          </a:p>
          <a:p>
            <a:pPr algn="ctr"/>
            <a:endParaRPr lang="es-AR" dirty="0"/>
          </a:p>
        </p:txBody>
      </p:sp>
    </p:spTree>
    <p:extLst>
      <p:ext uri="{BB962C8B-B14F-4D97-AF65-F5344CB8AC3E}">
        <p14:creationId xmlns:p14="http://schemas.microsoft.com/office/powerpoint/2010/main" val="604857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3528" y="2132856"/>
            <a:ext cx="8712968" cy="4392488"/>
          </a:xfrm>
        </p:spPr>
        <p:txBody>
          <a:bodyPr/>
          <a:lstStyle/>
          <a:p>
            <a:pPr algn="l"/>
            <a:r>
              <a:rPr lang="es-ES" sz="1400" dirty="0" smtClean="0">
                <a:latin typeface="Arial Narrow" panose="020B0606020202030204" pitchFamily="34" charset="0"/>
              </a:rPr>
              <a:t>La </a:t>
            </a:r>
            <a:r>
              <a:rPr lang="es-ES" sz="1400" b="1" dirty="0">
                <a:latin typeface="Arial Narrow" panose="020B0606020202030204" pitchFamily="34" charset="0"/>
              </a:rPr>
              <a:t>Coparticipación </a:t>
            </a:r>
            <a:r>
              <a:rPr lang="es-ES" sz="1400" b="1" dirty="0" smtClean="0">
                <a:latin typeface="Arial Narrow" panose="020B0606020202030204" pitchFamily="34" charset="0"/>
              </a:rPr>
              <a:t>Federal</a:t>
            </a:r>
            <a:r>
              <a:rPr lang="es-ES" sz="1400" dirty="0" smtClean="0">
                <a:latin typeface="Arial Narrow" panose="020B0606020202030204" pitchFamily="34" charset="0"/>
              </a:rPr>
              <a:t> </a:t>
            </a:r>
            <a:r>
              <a:rPr lang="es-ES" sz="1400" dirty="0">
                <a:latin typeface="Arial Narrow" panose="020B0606020202030204" pitchFamily="34" charset="0"/>
              </a:rPr>
              <a:t>de Impuestos es un sistema de transferencia de recursos recaudados por la Nación hacia las Provincias. El sistema está establecido por la Ley Nacional N° 23.548 de 1988, con sus posteriores regímenes modificatorios, y obtuvo reconocimiento constitucional con la reforma de 1994. </a:t>
            </a:r>
            <a:r>
              <a:rPr lang="es-ES" sz="1400" dirty="0" smtClean="0">
                <a:latin typeface="Arial Narrow" panose="020B0606020202030204" pitchFamily="34" charset="0"/>
              </a:rPr>
              <a:t/>
            </a:r>
            <a:br>
              <a:rPr lang="es-ES" sz="1400" dirty="0" smtClean="0">
                <a:latin typeface="Arial Narrow" panose="020B0606020202030204" pitchFamily="34" charset="0"/>
              </a:rPr>
            </a:br>
            <a:r>
              <a:rPr lang="es-AR" sz="1400" dirty="0">
                <a:latin typeface="Arial Narrow" panose="020B0606020202030204" pitchFamily="34" charset="0"/>
              </a:rPr>
              <a:t/>
            </a:r>
            <a:br>
              <a:rPr lang="es-AR" sz="1400" dirty="0">
                <a:latin typeface="Arial Narrow" panose="020B0606020202030204" pitchFamily="34" charset="0"/>
              </a:rPr>
            </a:br>
            <a:r>
              <a:rPr lang="es-ES" sz="1400" dirty="0">
                <a:latin typeface="Arial Narrow" panose="020B0606020202030204" pitchFamily="34" charset="0"/>
              </a:rPr>
              <a:t>En el artículo 2º se establece </a:t>
            </a:r>
            <a:r>
              <a:rPr lang="es-ES" sz="1400" dirty="0" smtClean="0">
                <a:latin typeface="Arial Narrow" panose="020B0606020202030204" pitchFamily="34" charset="0"/>
              </a:rPr>
              <a:t>que</a:t>
            </a:r>
            <a:r>
              <a:rPr lang="es-ES" sz="1400" dirty="0">
                <a:latin typeface="Arial Narrow" panose="020B0606020202030204" pitchFamily="34" charset="0"/>
              </a:rPr>
              <a:t> conforman </a:t>
            </a:r>
            <a:r>
              <a:rPr lang="es-ES" sz="1400" dirty="0" smtClean="0">
                <a:latin typeface="Arial Narrow" panose="020B0606020202030204" pitchFamily="34" charset="0"/>
              </a:rPr>
              <a:t> la masa coparticipable, el </a:t>
            </a:r>
            <a:r>
              <a:rPr lang="es-ES" sz="1400" dirty="0">
                <a:latin typeface="Arial Narrow" panose="020B0606020202030204" pitchFamily="34" charset="0"/>
              </a:rPr>
              <a:t>producido de la recaudación de todos los impuestos nacionales existentes o a crearse, con excepción de los Derechos de importación y exportación, de aquellos cuya </a:t>
            </a:r>
            <a:r>
              <a:rPr lang="es-ES" sz="1400" dirty="0" smtClean="0">
                <a:latin typeface="Arial Narrow" panose="020B0606020202030204" pitchFamily="34" charset="0"/>
              </a:rPr>
              <a:t>distribución </a:t>
            </a:r>
            <a:r>
              <a:rPr lang="es-ES" sz="1400" dirty="0">
                <a:latin typeface="Arial Narrow" panose="020B0606020202030204" pitchFamily="34" charset="0"/>
              </a:rPr>
              <a:t>esté prevista en otros regímenes especiales de coparticipación y los impuestos y contribuciones nacionales con afectación específica</a:t>
            </a:r>
            <a:r>
              <a:rPr lang="es-ES" sz="1400" dirty="0" smtClean="0">
                <a:latin typeface="Arial Narrow" panose="020B0606020202030204" pitchFamily="34" charset="0"/>
              </a:rPr>
              <a:t>.</a:t>
            </a:r>
            <a:br>
              <a:rPr lang="es-ES" sz="1400" dirty="0" smtClean="0">
                <a:latin typeface="Arial Narrow" panose="020B0606020202030204" pitchFamily="34" charset="0"/>
              </a:rPr>
            </a:br>
            <a:r>
              <a:rPr lang="es-AR" sz="1400" dirty="0">
                <a:latin typeface="Arial Narrow" panose="020B0606020202030204" pitchFamily="34" charset="0"/>
              </a:rPr>
              <a:t/>
            </a:r>
            <a:br>
              <a:rPr lang="es-AR" sz="1400" dirty="0">
                <a:latin typeface="Arial Narrow" panose="020B0606020202030204" pitchFamily="34" charset="0"/>
              </a:rPr>
            </a:br>
            <a:r>
              <a:rPr lang="es-ES" sz="1400" dirty="0">
                <a:latin typeface="Arial Narrow" panose="020B0606020202030204" pitchFamily="34" charset="0"/>
              </a:rPr>
              <a:t>El artículo 3º, fija la </a:t>
            </a:r>
            <a:r>
              <a:rPr lang="es-ES" sz="1400" b="1" dirty="0">
                <a:latin typeface="Arial Narrow" panose="020B0606020202030204" pitchFamily="34" charset="0"/>
              </a:rPr>
              <a:t>distribución primaria </a:t>
            </a:r>
            <a:r>
              <a:rPr lang="es-ES" sz="1400" dirty="0">
                <a:latin typeface="Arial Narrow" panose="020B0606020202030204" pitchFamily="34" charset="0"/>
              </a:rPr>
              <a:t>de los recursos entre la Nación y las Provincias. De esta manera, el 42,34% corresponde a la Nación y el 54,66% a las Provincias, apartando un 2% para la recuperación del nivel relativo de desarrollo de las provincias más atrasadas, y un 1% al fondo de Aportes del Tesoro Nacional (ATN) para atender situaciones de emergencia y desequilibrios financieros de los gobiernos provinciales</a:t>
            </a:r>
            <a:r>
              <a:rPr lang="es-ES" sz="1400" dirty="0" smtClean="0">
                <a:latin typeface="Arial Narrow" panose="020B0606020202030204" pitchFamily="34" charset="0"/>
              </a:rPr>
              <a:t>.</a:t>
            </a:r>
            <a:br>
              <a:rPr lang="es-ES" sz="1400" dirty="0" smtClean="0">
                <a:latin typeface="Arial Narrow" panose="020B0606020202030204" pitchFamily="34" charset="0"/>
              </a:rPr>
            </a:br>
            <a:r>
              <a:rPr lang="es-AR" sz="1400" dirty="0">
                <a:latin typeface="Arial Narrow" panose="020B0606020202030204" pitchFamily="34" charset="0"/>
              </a:rPr>
              <a:t/>
            </a:r>
            <a:br>
              <a:rPr lang="es-AR" sz="1400" dirty="0">
                <a:latin typeface="Arial Narrow" panose="020B0606020202030204" pitchFamily="34" charset="0"/>
              </a:rPr>
            </a:br>
            <a:r>
              <a:rPr lang="es-ES" sz="1400" dirty="0">
                <a:latin typeface="Arial Narrow" panose="020B0606020202030204" pitchFamily="34" charset="0"/>
              </a:rPr>
              <a:t>En el artículo 4º se determina la </a:t>
            </a:r>
            <a:r>
              <a:rPr lang="es-ES" sz="1400" b="1" dirty="0">
                <a:latin typeface="Arial Narrow" panose="020B0606020202030204" pitchFamily="34" charset="0"/>
              </a:rPr>
              <a:t>distribución </a:t>
            </a:r>
            <a:r>
              <a:rPr lang="es-ES" sz="1400" b="1" dirty="0" smtClean="0">
                <a:latin typeface="Arial Narrow" panose="020B0606020202030204" pitchFamily="34" charset="0"/>
              </a:rPr>
              <a:t>secundaria </a:t>
            </a:r>
            <a:r>
              <a:rPr lang="es-ES" sz="1400" dirty="0">
                <a:latin typeface="Arial Narrow" panose="020B0606020202030204" pitchFamily="34" charset="0"/>
              </a:rPr>
              <a:t>del </a:t>
            </a:r>
            <a:r>
              <a:rPr lang="es-ES" sz="1400" dirty="0" smtClean="0">
                <a:latin typeface="Arial Narrow" panose="020B0606020202030204" pitchFamily="34" charset="0"/>
              </a:rPr>
              <a:t>54,66</a:t>
            </a:r>
            <a:r>
              <a:rPr lang="es-ES" sz="1400" dirty="0">
                <a:latin typeface="Arial Narrow" panose="020B0606020202030204" pitchFamily="34" charset="0"/>
              </a:rPr>
              <a:t>% que le corresponde a las </a:t>
            </a:r>
            <a:r>
              <a:rPr lang="es-ES" sz="1400" dirty="0" smtClean="0">
                <a:latin typeface="Arial Narrow" panose="020B0606020202030204" pitchFamily="34" charset="0"/>
              </a:rPr>
              <a:t>provincias </a:t>
            </a:r>
            <a:r>
              <a:rPr lang="es-ES" sz="1400" dirty="0">
                <a:latin typeface="Arial Narrow" panose="020B0606020202030204" pitchFamily="34" charset="0"/>
              </a:rPr>
              <a:t>estableciendo los porcentajes fijos correspondientes a cada una. </a:t>
            </a:r>
            <a:r>
              <a:rPr lang="es-ES" sz="1400" dirty="0" smtClean="0">
                <a:latin typeface="Arial Narrow" panose="020B0606020202030204" pitchFamily="34" charset="0"/>
              </a:rPr>
              <a:t/>
            </a:r>
            <a:br>
              <a:rPr lang="es-ES" sz="1400" dirty="0" smtClean="0">
                <a:latin typeface="Arial Narrow" panose="020B0606020202030204" pitchFamily="34" charset="0"/>
              </a:rPr>
            </a:br>
            <a:r>
              <a:rPr lang="es-AR" sz="1400" dirty="0">
                <a:latin typeface="Arial Narrow" panose="020B0606020202030204" pitchFamily="34" charset="0"/>
              </a:rPr>
              <a:t/>
            </a:r>
            <a:br>
              <a:rPr lang="es-AR" sz="1400" dirty="0">
                <a:latin typeface="Arial Narrow" panose="020B0606020202030204" pitchFamily="34" charset="0"/>
              </a:rPr>
            </a:br>
            <a:r>
              <a:rPr lang="es-ES" sz="1400" b="1" dirty="0">
                <a:latin typeface="Arial Narrow" panose="020B0606020202030204" pitchFamily="34" charset="0"/>
              </a:rPr>
              <a:t>Esta ley establece en el inciso g) del artículo 9º que las Provincias se obligan a establecer un sistema de distribución de los ingresos que forman la masa de coparticipación federal para los Municipios de su jurisdicción, el cual deberá estructurarse asegurando la fijación objetiva de los índices de distribución y la </a:t>
            </a:r>
            <a:r>
              <a:rPr lang="es-ES" sz="1400" b="1" u="sng" dirty="0">
                <a:latin typeface="Arial Narrow" panose="020B0606020202030204" pitchFamily="34" charset="0"/>
              </a:rPr>
              <a:t>remisión automática y quincenal de los fondos</a:t>
            </a:r>
            <a:r>
              <a:rPr lang="es-ES" sz="1400" b="1" u="sng" dirty="0" smtClean="0">
                <a:latin typeface="Arial Narrow" panose="020B0606020202030204" pitchFamily="34" charset="0"/>
              </a:rPr>
              <a:t>.</a:t>
            </a:r>
            <a:endParaRPr lang="es-AR" sz="1400" b="1" dirty="0">
              <a:latin typeface="Arial Narrow" panose="020B0606020202030204" pitchFamily="34" charset="0"/>
            </a:endParaRPr>
          </a:p>
        </p:txBody>
      </p:sp>
    </p:spTree>
    <p:extLst>
      <p:ext uri="{BB962C8B-B14F-4D97-AF65-F5344CB8AC3E}">
        <p14:creationId xmlns:p14="http://schemas.microsoft.com/office/powerpoint/2010/main" val="2063681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2132856"/>
            <a:ext cx="8784976" cy="4464496"/>
          </a:xfrm>
        </p:spPr>
        <p:txBody>
          <a:bodyPr/>
          <a:lstStyle/>
          <a:p>
            <a:pPr algn="l"/>
            <a:r>
              <a:rPr lang="es-ES" sz="1600" dirty="0" smtClean="0">
                <a:latin typeface="Arial Narrow" panose="020B0606020202030204" pitchFamily="34" charset="0"/>
              </a:rPr>
              <a:t>A </a:t>
            </a:r>
            <a:r>
              <a:rPr lang="es-ES" sz="1600" dirty="0">
                <a:latin typeface="Arial Narrow" panose="020B0606020202030204" pitchFamily="34" charset="0"/>
              </a:rPr>
              <a:t>la hora de distribuir los fondos que las provincias reciben por la Coparticipación Federal de Impuestos, cada provincia instaura su propio régimen de distribución. </a:t>
            </a:r>
            <a:r>
              <a:rPr lang="es-ES" sz="1600" dirty="0" smtClean="0">
                <a:latin typeface="Arial Narrow" panose="020B0606020202030204" pitchFamily="34" charset="0"/>
              </a:rPr>
              <a:t> Por </a:t>
            </a:r>
            <a:r>
              <a:rPr lang="es-ES" sz="1600" dirty="0">
                <a:latin typeface="Arial Narrow" panose="020B0606020202030204" pitchFamily="34" charset="0"/>
              </a:rPr>
              <a:t>Ley Provincial 10.197/88, la Provincia de Santa, Fe adhiere “sin limitaciones ni reservas al régimen de la Ley Nacional </a:t>
            </a:r>
            <a:r>
              <a:rPr lang="es-ES" sz="1600" dirty="0" smtClean="0">
                <a:latin typeface="Arial Narrow" panose="020B0606020202030204" pitchFamily="34" charset="0"/>
              </a:rPr>
              <a:t>N° 23.548”.</a:t>
            </a:r>
            <a:br>
              <a:rPr lang="es-ES" sz="1600" dirty="0" smtClean="0">
                <a:latin typeface="Arial Narrow" panose="020B0606020202030204" pitchFamily="34" charset="0"/>
              </a:rPr>
            </a:b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a:latin typeface="Arial Narrow" panose="020B0606020202030204" pitchFamily="34" charset="0"/>
              </a:rPr>
              <a:t>La Ley Provincial Nº 7457 y sus modificatorias  </a:t>
            </a:r>
            <a:r>
              <a:rPr lang="es-ES" sz="1600" dirty="0" smtClean="0">
                <a:latin typeface="Arial Narrow" panose="020B0606020202030204" pitchFamily="34" charset="0"/>
              </a:rPr>
              <a:t>establece </a:t>
            </a:r>
            <a:r>
              <a:rPr lang="es-ES" sz="1600" dirty="0">
                <a:latin typeface="Arial Narrow" panose="020B0606020202030204" pitchFamily="34" charset="0"/>
              </a:rPr>
              <a:t>de qué manera se distribuye la recaudación que recibe la Provincia de Santa Fe en concepto de </a:t>
            </a:r>
            <a:r>
              <a:rPr lang="es-ES" sz="1600" b="1" dirty="0">
                <a:latin typeface="Arial Narrow" panose="020B0606020202030204" pitchFamily="34" charset="0"/>
              </a:rPr>
              <a:t>Coparticipación Federal. </a:t>
            </a:r>
            <a:r>
              <a:rPr lang="es-ES" sz="1600" b="1" dirty="0" smtClean="0">
                <a:latin typeface="Arial Narrow" panose="020B0606020202030204" pitchFamily="34" charset="0"/>
              </a:rPr>
              <a:t> </a:t>
            </a:r>
            <a:br>
              <a:rPr lang="es-ES" sz="1600" b="1" dirty="0" smtClean="0">
                <a:latin typeface="Arial Narrow" panose="020B0606020202030204" pitchFamily="34" charset="0"/>
              </a:rPr>
            </a:br>
            <a:r>
              <a:rPr lang="es-ES" sz="1600" b="1" dirty="0">
                <a:latin typeface="Arial Narrow" panose="020B0606020202030204" pitchFamily="34" charset="0"/>
              </a:rPr>
              <a:t/>
            </a:r>
            <a:br>
              <a:rPr lang="es-ES" sz="1600" b="1" dirty="0">
                <a:latin typeface="Arial Narrow" panose="020B0606020202030204" pitchFamily="34" charset="0"/>
              </a:rPr>
            </a:br>
            <a:r>
              <a:rPr lang="es-ES" sz="1600" dirty="0" smtClean="0">
                <a:latin typeface="Arial Narrow" panose="020B0606020202030204" pitchFamily="34" charset="0"/>
              </a:rPr>
              <a:t>SEGÚN ESTA NORMA, LA PROVINCIA DISTRIBUYE A MUNICIPIOS Y COMUNAS EL 13,4372%.  </a:t>
            </a:r>
            <a:br>
              <a:rPr lang="es-ES" sz="1600" dirty="0" smtClean="0">
                <a:latin typeface="Arial Narrow" panose="020B0606020202030204" pitchFamily="34" charset="0"/>
              </a:rPr>
            </a:b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smtClean="0">
                <a:latin typeface="Arial Narrow" panose="020B0606020202030204" pitchFamily="34" charset="0"/>
              </a:rPr>
              <a:t>- El </a:t>
            </a:r>
            <a:r>
              <a:rPr lang="es-ES" sz="1600" dirty="0">
                <a:latin typeface="Arial Narrow" panose="020B0606020202030204" pitchFamily="34" charset="0"/>
              </a:rPr>
              <a:t>8% </a:t>
            </a:r>
            <a:r>
              <a:rPr lang="es-ES" sz="1600" dirty="0" smtClean="0">
                <a:latin typeface="Arial Narrow" panose="020B0606020202030204" pitchFamily="34" charset="0"/>
              </a:rPr>
              <a:t>se asigna a </a:t>
            </a:r>
            <a:r>
              <a:rPr lang="es-ES" sz="1600" dirty="0">
                <a:latin typeface="Arial Narrow" panose="020B0606020202030204" pitchFamily="34" charset="0"/>
              </a:rPr>
              <a:t>los Municipios de la Provincia.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smtClean="0">
                <a:latin typeface="Arial Narrow" panose="020B0606020202030204" pitchFamily="34" charset="0"/>
              </a:rPr>
              <a:t>- Del </a:t>
            </a:r>
            <a:r>
              <a:rPr lang="es-ES" sz="1600" dirty="0">
                <a:latin typeface="Arial Narrow" panose="020B0606020202030204" pitchFamily="34" charset="0"/>
              </a:rPr>
              <a:t>remanente que resulta una vez liquidada a las Municipalidades el 8%, la Provincia distribuye el 3% a las Comunas.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a:latin typeface="Arial Narrow" panose="020B0606020202030204" pitchFamily="34" charset="0"/>
              </a:rPr>
              <a:t/>
            </a:r>
            <a:br>
              <a:rPr lang="es-ES" sz="1600" dirty="0">
                <a:latin typeface="Arial Narrow" panose="020B0606020202030204" pitchFamily="34" charset="0"/>
              </a:rPr>
            </a:br>
            <a:r>
              <a:rPr lang="es-ES" sz="1600" dirty="0" smtClean="0">
                <a:latin typeface="Arial Narrow" panose="020B0606020202030204" pitchFamily="34" charset="0"/>
              </a:rPr>
              <a:t>- Y </a:t>
            </a:r>
            <a:r>
              <a:rPr lang="es-ES" sz="1600" dirty="0">
                <a:latin typeface="Arial Narrow" panose="020B0606020202030204" pitchFamily="34" charset="0"/>
              </a:rPr>
              <a:t>finalmente, del remanente, la Provincia asigna un 3% en forma exclusiva entre los Municipios de Primera Categoría (Santa Fe y Rosario</a:t>
            </a:r>
            <a:r>
              <a:rPr lang="es-ES" sz="1600" dirty="0" smtClean="0">
                <a:latin typeface="Arial Narrow" panose="020B0606020202030204" pitchFamily="34" charset="0"/>
              </a:rPr>
              <a:t>).</a:t>
            </a:r>
            <a:r>
              <a:rPr lang="es-ES" sz="1600" dirty="0">
                <a:latin typeface="Arial Narrow" panose="020B0606020202030204" pitchFamily="34" charset="0"/>
              </a:rPr>
              <a:t> </a:t>
            </a:r>
            <a:endParaRPr lang="es-AR" sz="1600" dirty="0">
              <a:latin typeface="Arial Narrow" panose="020B0606020202030204" pitchFamily="34" charset="0"/>
            </a:endParaRPr>
          </a:p>
        </p:txBody>
      </p:sp>
    </p:spTree>
    <p:extLst>
      <p:ext uri="{BB962C8B-B14F-4D97-AF65-F5344CB8AC3E}">
        <p14:creationId xmlns:p14="http://schemas.microsoft.com/office/powerpoint/2010/main" val="3788227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3528" y="2060848"/>
            <a:ext cx="8424936" cy="4104456"/>
          </a:xfrm>
        </p:spPr>
        <p:txBody>
          <a:bodyPr/>
          <a:lstStyle/>
          <a:p>
            <a:pPr algn="l"/>
            <a:r>
              <a:rPr lang="es-ES" sz="1600" dirty="0" smtClean="0">
                <a:latin typeface="Arial Narrow" panose="020B0606020202030204" pitchFamily="34" charset="0"/>
              </a:rPr>
              <a:t>Para la </a:t>
            </a:r>
            <a:r>
              <a:rPr lang="es-ES" sz="1600" b="1" dirty="0" smtClean="0">
                <a:latin typeface="Arial Narrow" panose="020B0606020202030204" pitchFamily="34" charset="0"/>
              </a:rPr>
              <a:t>DISTRIBUCIÓN SECUNDARIA </a:t>
            </a:r>
            <a:r>
              <a:rPr lang="es-ES" sz="1600" dirty="0" smtClean="0">
                <a:latin typeface="Arial Narrow" panose="020B0606020202030204" pitchFamily="34" charset="0"/>
              </a:rPr>
              <a:t>entre </a:t>
            </a:r>
            <a:r>
              <a:rPr lang="es-ES" sz="1600" dirty="0">
                <a:latin typeface="Arial Narrow" panose="020B0606020202030204" pitchFamily="34" charset="0"/>
              </a:rPr>
              <a:t>Municipios y Comunas, se consideran distintos parámetros de asignación.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AR" sz="1600" dirty="0">
                <a:latin typeface="Arial Narrow" panose="020B0606020202030204" pitchFamily="34" charset="0"/>
              </a:rPr>
              <a:t/>
            </a:r>
            <a:br>
              <a:rPr lang="es-AR" sz="1600" dirty="0">
                <a:latin typeface="Arial Narrow" panose="020B0606020202030204" pitchFamily="34" charset="0"/>
              </a:rPr>
            </a:br>
            <a:r>
              <a:rPr lang="es-ES" sz="1600" dirty="0" smtClean="0">
                <a:latin typeface="Arial Narrow" panose="020B0606020202030204" pitchFamily="34" charset="0"/>
              </a:rPr>
              <a:t>-El 8% correspondiente a municipalidades de 1º y 2º categoría se asigna en la siguiente forma:</a:t>
            </a:r>
            <a:r>
              <a:rPr lang="es-AR" sz="1600" dirty="0">
                <a:latin typeface="Arial Narrow" panose="020B0606020202030204" pitchFamily="34" charset="0"/>
              </a:rPr>
              <a:t/>
            </a:r>
            <a:br>
              <a:rPr lang="es-AR" sz="1600" dirty="0">
                <a:latin typeface="Arial Narrow" panose="020B0606020202030204" pitchFamily="34" charset="0"/>
              </a:rPr>
            </a:br>
            <a:r>
              <a:rPr lang="es-ES" sz="1600" dirty="0">
                <a:latin typeface="Arial Narrow" panose="020B0606020202030204" pitchFamily="34" charset="0"/>
              </a:rPr>
              <a:t>40% considerando la población de cada Municipalidad, 30% en función de los recursos percibidos por la Municipalidades cada año anterior, con exclusión de los provenientes del crédito y las participaciones provinciales y 30% por partes iguales entre los municipios.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AR" sz="1600" dirty="0">
                <a:latin typeface="Arial Narrow" panose="020B0606020202030204" pitchFamily="34" charset="0"/>
              </a:rPr>
              <a:t/>
            </a:r>
            <a:br>
              <a:rPr lang="es-AR" sz="1600" dirty="0">
                <a:latin typeface="Arial Narrow" panose="020B0606020202030204" pitchFamily="34" charset="0"/>
              </a:rPr>
            </a:br>
            <a:r>
              <a:rPr lang="es-AR" sz="1600" dirty="0" smtClean="0">
                <a:latin typeface="Arial Narrow" panose="020B0606020202030204" pitchFamily="34" charset="0"/>
              </a:rPr>
              <a:t>- </a:t>
            </a:r>
            <a:r>
              <a:rPr lang="es-ES" sz="1600" dirty="0" smtClean="0">
                <a:latin typeface="Arial Narrow" panose="020B0606020202030204" pitchFamily="34" charset="0"/>
              </a:rPr>
              <a:t>El 3% sobre el remanente que corresponde a las comunas se asigna:</a:t>
            </a:r>
            <a:r>
              <a:rPr lang="es-AR" sz="1600" dirty="0">
                <a:latin typeface="Arial Narrow" panose="020B0606020202030204" pitchFamily="34" charset="0"/>
              </a:rPr>
              <a:t/>
            </a:r>
            <a:br>
              <a:rPr lang="es-AR" sz="1600" dirty="0">
                <a:latin typeface="Arial Narrow" panose="020B0606020202030204" pitchFamily="34" charset="0"/>
              </a:rPr>
            </a:br>
            <a:r>
              <a:rPr lang="es-ES" sz="1600" dirty="0">
                <a:latin typeface="Arial Narrow" panose="020B0606020202030204" pitchFamily="34" charset="0"/>
              </a:rPr>
              <a:t>80% de acuerdo a la población y el restante 20 % en partes iguales entre las Comunas</a:t>
            </a:r>
            <a:r>
              <a:rPr lang="es-ES" sz="1600" dirty="0" smtClean="0">
                <a:latin typeface="Arial Narrow" panose="020B0606020202030204" pitchFamily="34" charset="0"/>
              </a:rPr>
              <a:t>.</a:t>
            </a:r>
            <a:br>
              <a:rPr lang="es-ES" sz="1600" dirty="0" smtClean="0">
                <a:latin typeface="Arial Narrow" panose="020B0606020202030204" pitchFamily="34" charset="0"/>
              </a:rPr>
            </a:br>
            <a:r>
              <a:rPr lang="es-AR" sz="1600" dirty="0">
                <a:latin typeface="Arial Narrow" panose="020B0606020202030204" pitchFamily="34" charset="0"/>
              </a:rPr>
              <a:t/>
            </a:r>
            <a:br>
              <a:rPr lang="es-AR" sz="1600" dirty="0">
                <a:latin typeface="Arial Narrow" panose="020B0606020202030204" pitchFamily="34" charset="0"/>
              </a:rPr>
            </a:br>
            <a:r>
              <a:rPr lang="es-AR" sz="1600" dirty="0" smtClean="0">
                <a:latin typeface="Arial Narrow" panose="020B0606020202030204" pitchFamily="34" charset="0"/>
              </a:rPr>
              <a:t>- </a:t>
            </a:r>
            <a:r>
              <a:rPr lang="es-ES" sz="1600" dirty="0" smtClean="0">
                <a:latin typeface="Arial Narrow" panose="020B0606020202030204" pitchFamily="34" charset="0"/>
              </a:rPr>
              <a:t>El </a:t>
            </a:r>
            <a:r>
              <a:rPr lang="es-ES" sz="1600" dirty="0">
                <a:latin typeface="Arial Narrow" panose="020B0606020202030204" pitchFamily="34" charset="0"/>
              </a:rPr>
              <a:t>3% sobre el remanente correspondiente a Municipalidades de 1º Categoría se asigna entre dichos Municipios en proporción a los índices que le corresponde a cada uno respecto de la distribución del 8% inicial.</a:t>
            </a:r>
            <a:endParaRPr lang="es-AR" sz="1600" dirty="0">
              <a:latin typeface="Arial Narrow" panose="020B0606020202030204" pitchFamily="34" charset="0"/>
            </a:endParaRPr>
          </a:p>
        </p:txBody>
      </p:sp>
    </p:spTree>
    <p:extLst>
      <p:ext uri="{BB962C8B-B14F-4D97-AF65-F5344CB8AC3E}">
        <p14:creationId xmlns:p14="http://schemas.microsoft.com/office/powerpoint/2010/main" val="2002488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2132856"/>
            <a:ext cx="8640960" cy="4536504"/>
          </a:xfrm>
        </p:spPr>
        <p:txBody>
          <a:bodyPr/>
          <a:lstStyle/>
          <a:p>
            <a:pPr algn="l"/>
            <a:r>
              <a:rPr lang="es-ES" sz="1600" dirty="0">
                <a:latin typeface="Arial Narrow" panose="020B0606020202030204" pitchFamily="34" charset="0"/>
              </a:rPr>
              <a:t>Respecto de la </a:t>
            </a:r>
            <a:r>
              <a:rPr lang="es-ES" sz="1600" b="1" dirty="0">
                <a:latin typeface="Arial Narrow" panose="020B0606020202030204" pitchFamily="34" charset="0"/>
              </a:rPr>
              <a:t>distribución de Impuestos Provinciales</a:t>
            </a:r>
            <a:r>
              <a:rPr lang="es-ES" sz="1600" dirty="0">
                <a:latin typeface="Arial Narrow" panose="020B0606020202030204" pitchFamily="34" charset="0"/>
              </a:rPr>
              <a:t> a Municipios y Comunas de la provincia de Santa Fe una característica </a:t>
            </a:r>
            <a:r>
              <a:rPr lang="es-ES" sz="1600" dirty="0" smtClean="0">
                <a:latin typeface="Arial Narrow" panose="020B0606020202030204" pitchFamily="34" charset="0"/>
              </a:rPr>
              <a:t>fundamental </a:t>
            </a:r>
            <a:r>
              <a:rPr lang="es-ES" sz="1600" dirty="0">
                <a:latin typeface="Arial Narrow" panose="020B0606020202030204" pitchFamily="34" charset="0"/>
              </a:rPr>
              <a:t>del régimen es que no existe una masa única de distribución sino que se establecen ciertos </a:t>
            </a:r>
            <a:r>
              <a:rPr lang="es-ES" sz="1600" dirty="0" smtClean="0">
                <a:latin typeface="Arial Narrow" panose="020B0606020202030204" pitchFamily="34" charset="0"/>
              </a:rPr>
              <a:t> impuestos que </a:t>
            </a:r>
            <a:r>
              <a:rPr lang="es-ES" sz="1600" dirty="0">
                <a:latin typeface="Arial Narrow" panose="020B0606020202030204" pitchFamily="34" charset="0"/>
              </a:rPr>
              <a:t>son coparticipables y cada uno de ellos tiene su distribución </a:t>
            </a:r>
            <a:r>
              <a:rPr lang="es-ES" sz="1600" dirty="0" smtClean="0">
                <a:latin typeface="Arial Narrow" panose="020B0606020202030204" pitchFamily="34" charset="0"/>
              </a:rPr>
              <a:t>específica. </a:t>
            </a:r>
            <a:r>
              <a:rPr lang="es-ES" sz="1600" dirty="0">
                <a:latin typeface="Arial Narrow" panose="020B0606020202030204" pitchFamily="34" charset="0"/>
              </a:rPr>
              <a:t/>
            </a:r>
            <a:br>
              <a:rPr lang="es-ES" sz="1600" dirty="0">
                <a:latin typeface="Arial Narrow" panose="020B0606020202030204" pitchFamily="34" charset="0"/>
              </a:rPr>
            </a:b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smtClean="0">
                <a:latin typeface="Arial Narrow" panose="020B0606020202030204" pitchFamily="34" charset="0"/>
              </a:rPr>
              <a:t>Los mas significativos son:</a:t>
            </a:r>
            <a:br>
              <a:rPr lang="es-ES" sz="1600" dirty="0" smtClean="0">
                <a:latin typeface="Arial Narrow" panose="020B0606020202030204" pitchFamily="34" charset="0"/>
              </a:rPr>
            </a:br>
            <a:r>
              <a:rPr lang="es-AR" sz="1600" dirty="0">
                <a:latin typeface="Arial Narrow" panose="020B0606020202030204" pitchFamily="34" charset="0"/>
              </a:rPr>
              <a:t/>
            </a:r>
            <a:br>
              <a:rPr lang="es-AR" sz="1600" dirty="0">
                <a:latin typeface="Arial Narrow" panose="020B0606020202030204" pitchFamily="34" charset="0"/>
              </a:rPr>
            </a:br>
            <a:r>
              <a:rPr lang="es-ES" sz="1600" b="1" dirty="0" smtClean="0">
                <a:latin typeface="Arial Narrow" panose="020B0606020202030204" pitchFamily="34" charset="0"/>
              </a:rPr>
              <a:t>Impuesto </a:t>
            </a:r>
            <a:r>
              <a:rPr lang="es-ES" sz="1600" b="1" dirty="0">
                <a:latin typeface="Arial Narrow" panose="020B0606020202030204" pitchFamily="34" charset="0"/>
              </a:rPr>
              <a:t>a los Ingresos Brutos,</a:t>
            </a:r>
            <a:r>
              <a:rPr lang="es-ES" sz="1600" dirty="0">
                <a:latin typeface="Arial Narrow" panose="020B0606020202030204" pitchFamily="34" charset="0"/>
              </a:rPr>
              <a:t> la distribución es similar a la prevista </a:t>
            </a:r>
            <a:r>
              <a:rPr lang="es-ES" sz="1600" dirty="0" smtClean="0">
                <a:latin typeface="Arial Narrow" panose="020B0606020202030204" pitchFamily="34" charset="0"/>
              </a:rPr>
              <a:t>para la distribución de la Coparticipación </a:t>
            </a:r>
            <a:r>
              <a:rPr lang="es-ES" sz="1600" dirty="0">
                <a:latin typeface="Arial Narrow" panose="020B0606020202030204" pitchFamily="34" charset="0"/>
              </a:rPr>
              <a:t>F</a:t>
            </a:r>
            <a:r>
              <a:rPr lang="es-ES" sz="1600" dirty="0" smtClean="0">
                <a:latin typeface="Arial Narrow" panose="020B0606020202030204" pitchFamily="34" charset="0"/>
              </a:rPr>
              <a:t>ederal de Impuestos pero </a:t>
            </a:r>
            <a:r>
              <a:rPr lang="es-ES" sz="1600" dirty="0">
                <a:latin typeface="Arial Narrow" panose="020B0606020202030204" pitchFamily="34" charset="0"/>
              </a:rPr>
              <a:t>a diferencia de </a:t>
            </a:r>
            <a:r>
              <a:rPr lang="es-ES" sz="1600" dirty="0" smtClean="0">
                <a:latin typeface="Arial Narrow" panose="020B0606020202030204" pitchFamily="34" charset="0"/>
              </a:rPr>
              <a:t>ésta, la transferencia del producido del Impuesto a los Ingresos Brutos a </a:t>
            </a:r>
            <a:r>
              <a:rPr lang="es-ES" sz="1600" dirty="0">
                <a:latin typeface="Arial Narrow" panose="020B0606020202030204" pitchFamily="34" charset="0"/>
              </a:rPr>
              <a:t>los Municipios y Comunas </a:t>
            </a:r>
            <a:r>
              <a:rPr lang="es-ES" sz="1600" dirty="0" smtClean="0">
                <a:latin typeface="Arial Narrow" panose="020B0606020202030204" pitchFamily="34" charset="0"/>
              </a:rPr>
              <a:t>se realiza </a:t>
            </a:r>
            <a:r>
              <a:rPr lang="es-ES" sz="1600" u="sng" dirty="0" smtClean="0">
                <a:latin typeface="Arial Narrow" panose="020B0606020202030204" pitchFamily="34" charset="0"/>
              </a:rPr>
              <a:t>mensualmente</a:t>
            </a:r>
            <a:r>
              <a:rPr lang="es-ES" sz="1600" u="sng" dirty="0">
                <a:latin typeface="Arial Narrow" panose="020B0606020202030204" pitchFamily="34" charset="0"/>
              </a:rPr>
              <a:t>.</a:t>
            </a:r>
            <a:r>
              <a:rPr lang="es-ES" sz="1600" dirty="0">
                <a:latin typeface="Arial Narrow" panose="020B0606020202030204" pitchFamily="34" charset="0"/>
              </a:rPr>
              <a:t>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AR" sz="1600" dirty="0">
                <a:latin typeface="Arial Narrow" panose="020B0606020202030204" pitchFamily="34" charset="0"/>
              </a:rPr>
              <a:t/>
            </a:r>
            <a:br>
              <a:rPr lang="es-AR" sz="1600" dirty="0">
                <a:latin typeface="Arial Narrow" panose="020B0606020202030204" pitchFamily="34" charset="0"/>
              </a:rPr>
            </a:br>
            <a:r>
              <a:rPr lang="es-ES" sz="1600" b="1" dirty="0">
                <a:latin typeface="Arial Narrow" panose="020B0606020202030204" pitchFamily="34" charset="0"/>
              </a:rPr>
              <a:t>Impuesto Inmobiliario (rural y urbano)</a:t>
            </a:r>
            <a:r>
              <a:rPr lang="es-ES" sz="1600" dirty="0">
                <a:latin typeface="Arial Narrow" panose="020B0606020202030204" pitchFamily="34" charset="0"/>
              </a:rPr>
              <a:t>, el Código Fiscal establece que la </a:t>
            </a:r>
            <a:r>
              <a:rPr lang="es-ES" sz="1600" u="sng" dirty="0">
                <a:latin typeface="Arial Narrow" panose="020B0606020202030204" pitchFamily="34" charset="0"/>
              </a:rPr>
              <a:t>distribución primaria </a:t>
            </a:r>
            <a:r>
              <a:rPr lang="es-ES" sz="1600" dirty="0">
                <a:latin typeface="Arial Narrow" panose="020B0606020202030204" pitchFamily="34" charset="0"/>
              </a:rPr>
              <a:t>del producido de este impuesto se hace de la siguiente forma: para las Municipalidades y </a:t>
            </a:r>
            <a:r>
              <a:rPr lang="es-ES" sz="1600" dirty="0" smtClean="0">
                <a:latin typeface="Arial Narrow" panose="020B0606020202030204" pitchFamily="34" charset="0"/>
              </a:rPr>
              <a:t>Comunas el </a:t>
            </a:r>
            <a:r>
              <a:rPr lang="es-ES" sz="1600" dirty="0">
                <a:latin typeface="Arial Narrow" panose="020B0606020202030204" pitchFamily="34" charset="0"/>
              </a:rPr>
              <a:t>50% y para la Provincia el otro 50</a:t>
            </a:r>
            <a:r>
              <a:rPr lang="es-ES" sz="1600" dirty="0" smtClean="0">
                <a:latin typeface="Arial Narrow" panose="020B0606020202030204" pitchFamily="34" charset="0"/>
              </a:rPr>
              <a:t>%.</a:t>
            </a:r>
            <a:r>
              <a:rPr lang="es-AR" sz="1600" dirty="0">
                <a:latin typeface="Arial Narrow" panose="020B0606020202030204" pitchFamily="34" charset="0"/>
              </a:rPr>
              <a:t/>
            </a:r>
            <a:br>
              <a:rPr lang="es-AR" sz="1600" dirty="0">
                <a:latin typeface="Arial Narrow" panose="020B0606020202030204" pitchFamily="34" charset="0"/>
              </a:rPr>
            </a:br>
            <a:r>
              <a:rPr lang="es-ES" sz="1600" dirty="0">
                <a:latin typeface="Arial Narrow" panose="020B0606020202030204" pitchFamily="34" charset="0"/>
              </a:rPr>
              <a:t>Mientras que la </a:t>
            </a:r>
            <a:r>
              <a:rPr lang="es-ES" sz="1600" u="sng" dirty="0">
                <a:latin typeface="Arial Narrow" panose="020B0606020202030204" pitchFamily="34" charset="0"/>
              </a:rPr>
              <a:t>distribución secundaria </a:t>
            </a:r>
            <a:r>
              <a:rPr lang="es-ES" sz="1600" dirty="0">
                <a:latin typeface="Arial Narrow" panose="020B0606020202030204" pitchFamily="34" charset="0"/>
              </a:rPr>
              <a:t>del 50% entre Municipalidades y Comunas se realiza en forma </a:t>
            </a:r>
            <a:r>
              <a:rPr lang="es-ES" sz="1600" b="1" dirty="0">
                <a:latin typeface="Arial Narrow" panose="020B0606020202030204" pitchFamily="34" charset="0"/>
              </a:rPr>
              <a:t>diaria, directa y automática </a:t>
            </a:r>
            <a:r>
              <a:rPr lang="es-ES" sz="1600" dirty="0">
                <a:latin typeface="Arial Narrow" panose="020B0606020202030204" pitchFamily="34" charset="0"/>
              </a:rPr>
              <a:t>en función de los siguientes parámetros: un 80% en forma directamente proporcional a la emisión del Impuesto Inmobiliario total de cada jurisdicción y el 20% restante en forma directamente proporcional a la población. </a:t>
            </a:r>
            <a:r>
              <a:rPr lang="es-AR" sz="1400" dirty="0">
                <a:latin typeface="Arial Narrow" panose="020B0606020202030204" pitchFamily="34" charset="0"/>
              </a:rPr>
              <a:t/>
            </a:r>
            <a:br>
              <a:rPr lang="es-AR" sz="1400" dirty="0">
                <a:latin typeface="Arial Narrow" panose="020B0606020202030204" pitchFamily="34" charset="0"/>
              </a:rPr>
            </a:br>
            <a:endParaRPr lang="es-AR" sz="1400" dirty="0">
              <a:latin typeface="Arial Narrow" panose="020B0606020202030204" pitchFamily="34" charset="0"/>
            </a:endParaRPr>
          </a:p>
        </p:txBody>
      </p:sp>
    </p:spTree>
    <p:extLst>
      <p:ext uri="{BB962C8B-B14F-4D97-AF65-F5344CB8AC3E}">
        <p14:creationId xmlns:p14="http://schemas.microsoft.com/office/powerpoint/2010/main" val="3408894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9552" y="2204864"/>
            <a:ext cx="8069709" cy="3744416"/>
          </a:xfrm>
        </p:spPr>
        <p:txBody>
          <a:bodyPr/>
          <a:lstStyle/>
          <a:p>
            <a:pPr algn="l"/>
            <a:r>
              <a:rPr lang="es-ES" sz="1600" b="1" dirty="0">
                <a:latin typeface="Arial Narrow" panose="020B0606020202030204" pitchFamily="34" charset="0"/>
              </a:rPr>
              <a:t>Patente Única Sobre Vehículos</a:t>
            </a:r>
            <a:r>
              <a:rPr lang="es-ES" sz="1600" dirty="0">
                <a:latin typeface="Arial Narrow" panose="020B0606020202030204" pitchFamily="34" charset="0"/>
              </a:rPr>
              <a:t>, el Código Fiscal establece que la </a:t>
            </a:r>
            <a:r>
              <a:rPr lang="es-ES" sz="1600" u="sng" dirty="0">
                <a:latin typeface="Arial Narrow" panose="020B0606020202030204" pitchFamily="34" charset="0"/>
              </a:rPr>
              <a:t>distribución primaria </a:t>
            </a:r>
            <a:r>
              <a:rPr lang="es-ES" sz="1600" dirty="0">
                <a:latin typeface="Arial Narrow" panose="020B0606020202030204" pitchFamily="34" charset="0"/>
              </a:rPr>
              <a:t>del producido de este impuesto se hace de la siguiente forma: para las Municipalidades y Comunas el 90% y para la Provincia el otro 10%. </a:t>
            </a:r>
            <a:r>
              <a:rPr lang="es-ES" sz="1600" dirty="0" smtClean="0">
                <a:latin typeface="Arial Narrow" panose="020B0606020202030204" pitchFamily="34" charset="0"/>
              </a:rPr>
              <a:t/>
            </a:r>
            <a:br>
              <a:rPr lang="es-ES" sz="1600" dirty="0" smtClean="0">
                <a:latin typeface="Arial Narrow" panose="020B0606020202030204" pitchFamily="34" charset="0"/>
              </a:rPr>
            </a:br>
            <a:r>
              <a:rPr lang="es-ES" sz="1600" dirty="0">
                <a:latin typeface="Arial Narrow" panose="020B0606020202030204" pitchFamily="34" charset="0"/>
              </a:rPr>
              <a:t/>
            </a:r>
            <a:br>
              <a:rPr lang="es-ES" sz="1600" dirty="0">
                <a:latin typeface="Arial Narrow" panose="020B0606020202030204" pitchFamily="34" charset="0"/>
              </a:rPr>
            </a:br>
            <a:r>
              <a:rPr lang="es-ES" sz="1600" dirty="0" smtClean="0">
                <a:latin typeface="Arial Narrow" panose="020B0606020202030204" pitchFamily="34" charset="0"/>
              </a:rPr>
              <a:t>Mientras </a:t>
            </a:r>
            <a:r>
              <a:rPr lang="es-ES" sz="1600" dirty="0">
                <a:latin typeface="Arial Narrow" panose="020B0606020202030204" pitchFamily="34" charset="0"/>
              </a:rPr>
              <a:t>que la </a:t>
            </a:r>
            <a:r>
              <a:rPr lang="es-ES" sz="1600" u="sng" dirty="0">
                <a:latin typeface="Arial Narrow" panose="020B0606020202030204" pitchFamily="34" charset="0"/>
              </a:rPr>
              <a:t>distribución secundaria</a:t>
            </a:r>
            <a:r>
              <a:rPr lang="es-ES" sz="1600" dirty="0">
                <a:latin typeface="Arial Narrow" panose="020B0606020202030204" pitchFamily="34" charset="0"/>
              </a:rPr>
              <a:t> del 90% entre Municipalidades y Comunas se </a:t>
            </a:r>
            <a:r>
              <a:rPr lang="es-ES" sz="1600" dirty="0" smtClean="0">
                <a:latin typeface="Arial Narrow" panose="020B0606020202030204" pitchFamily="34" charset="0"/>
              </a:rPr>
              <a:t>hace </a:t>
            </a:r>
            <a:r>
              <a:rPr lang="es-ES" sz="1600" dirty="0">
                <a:latin typeface="Arial Narrow" panose="020B0606020202030204" pitchFamily="34" charset="0"/>
              </a:rPr>
              <a:t>en forma </a:t>
            </a:r>
            <a:r>
              <a:rPr lang="es-ES" sz="1600" b="1" dirty="0">
                <a:latin typeface="Arial Narrow" panose="020B0606020202030204" pitchFamily="34" charset="0"/>
              </a:rPr>
              <a:t>diaria, directa y automática</a:t>
            </a:r>
            <a:r>
              <a:rPr lang="es-ES" sz="1600" dirty="0">
                <a:latin typeface="Arial Narrow" panose="020B0606020202030204" pitchFamily="34" charset="0"/>
              </a:rPr>
              <a:t> en función de los siguientes parámetros: el 60% del total recaudado se acredita automáticamente al municipio o comuna donde se encuentre registrado el vehículo y el 30% del restante se distribuye conforme a los coeficientes resultantes de considerar la emisión correspondiente a cada distrito. </a:t>
            </a:r>
            <a:r>
              <a:rPr lang="es-AR" sz="1600" dirty="0">
                <a:latin typeface="Arial Narrow" panose="020B0606020202030204" pitchFamily="34" charset="0"/>
              </a:rPr>
              <a:t/>
            </a:r>
            <a:br>
              <a:rPr lang="es-AR" sz="1600" dirty="0">
                <a:latin typeface="Arial Narrow" panose="020B0606020202030204" pitchFamily="34" charset="0"/>
              </a:rPr>
            </a:br>
            <a:r>
              <a:rPr lang="es-AR" sz="1600" dirty="0" smtClean="0">
                <a:latin typeface="Arial Narrow" panose="020B0606020202030204" pitchFamily="34" charset="0"/>
              </a:rPr>
              <a:t/>
            </a:r>
            <a:br>
              <a:rPr lang="es-AR" sz="1600" dirty="0" smtClean="0">
                <a:latin typeface="Arial Narrow" panose="020B0606020202030204" pitchFamily="34" charset="0"/>
              </a:rPr>
            </a:br>
            <a:r>
              <a:rPr lang="es-ES" sz="1600" dirty="0" smtClean="0">
                <a:latin typeface="Arial Narrow" panose="020B0606020202030204" pitchFamily="34" charset="0"/>
              </a:rPr>
              <a:t>En </a:t>
            </a:r>
            <a:r>
              <a:rPr lang="es-ES" sz="1600" dirty="0">
                <a:latin typeface="Arial Narrow" panose="020B0606020202030204" pitchFamily="34" charset="0"/>
              </a:rPr>
              <a:t>el caso de patentes de ejercicios vencidos, el importe total se asigna al Municipio o Comuna donde se </a:t>
            </a:r>
            <a:r>
              <a:rPr lang="es-ES" sz="1600" dirty="0" smtClean="0">
                <a:latin typeface="Arial Narrow" panose="020B0606020202030204" pitchFamily="34" charset="0"/>
              </a:rPr>
              <a:t>encuentra </a:t>
            </a:r>
            <a:r>
              <a:rPr lang="es-ES" sz="1600" dirty="0">
                <a:latin typeface="Arial Narrow" panose="020B0606020202030204" pitchFamily="34" charset="0"/>
              </a:rPr>
              <a:t>radicado el vehículo.</a:t>
            </a:r>
            <a:endParaRPr lang="es-AR" sz="1600" dirty="0"/>
          </a:p>
        </p:txBody>
      </p:sp>
    </p:spTree>
    <p:extLst>
      <p:ext uri="{BB962C8B-B14F-4D97-AF65-F5344CB8AC3E}">
        <p14:creationId xmlns:p14="http://schemas.microsoft.com/office/powerpoint/2010/main" val="1003969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79512" y="1412776"/>
            <a:ext cx="8856984" cy="792088"/>
          </a:xfrm>
        </p:spPr>
        <p:txBody>
          <a:bodyPr/>
          <a:lstStyle/>
          <a:p>
            <a:r>
              <a:rPr lang="es-AR" sz="1800" b="1" dirty="0">
                <a:latin typeface="Arial Narrow" panose="020B0606020202030204" pitchFamily="34" charset="0"/>
              </a:rPr>
              <a:t>Sintéticamente la participación de Impuestos Nacionales y Provinciales a Municipios y Comunas puede esquematizarse en este </a:t>
            </a:r>
            <a:r>
              <a:rPr lang="es-AR" sz="1800" b="1" dirty="0" smtClean="0">
                <a:latin typeface="Arial Narrow" panose="020B0606020202030204" pitchFamily="34" charset="0"/>
              </a:rPr>
              <a:t>cuadro:</a:t>
            </a:r>
            <a:r>
              <a:rPr lang="es-AR" sz="1800" dirty="0" smtClean="0">
                <a:latin typeface="Arial Narrow" panose="020B0606020202030204" pitchFamily="34" charset="0"/>
              </a:rPr>
              <a:t/>
            </a:r>
            <a:br>
              <a:rPr lang="es-AR" sz="1800" dirty="0" smtClean="0">
                <a:latin typeface="Arial Narrow" panose="020B0606020202030204" pitchFamily="34" charset="0"/>
              </a:rPr>
            </a:br>
            <a:endParaRPr lang="es-AR" sz="1800" dirty="0"/>
          </a:p>
        </p:txBody>
      </p:sp>
      <p:pic>
        <p:nvPicPr>
          <p:cNvPr id="4" name="Imagen 3"/>
          <p:cNvPicPr>
            <a:picLocks noChangeAspect="1"/>
          </p:cNvPicPr>
          <p:nvPr/>
        </p:nvPicPr>
        <p:blipFill>
          <a:blip r:embed="rId2"/>
          <a:stretch>
            <a:fillRect/>
          </a:stretch>
        </p:blipFill>
        <p:spPr>
          <a:xfrm>
            <a:off x="503548" y="2204864"/>
            <a:ext cx="8208912" cy="4525099"/>
          </a:xfrm>
          <a:prstGeom prst="rect">
            <a:avLst/>
          </a:prstGeom>
        </p:spPr>
      </p:pic>
    </p:spTree>
    <p:extLst>
      <p:ext uri="{BB962C8B-B14F-4D97-AF65-F5344CB8AC3E}">
        <p14:creationId xmlns:p14="http://schemas.microsoft.com/office/powerpoint/2010/main" val="3384297331"/>
      </p:ext>
    </p:extLst>
  </p:cSld>
  <p:clrMapOvr>
    <a:masterClrMapping/>
  </p:clrMapOvr>
</p:sld>
</file>

<file path=ppt/theme/theme1.xml><?xml version="1.0" encoding="utf-8"?>
<a:theme xmlns:a="http://schemas.openxmlformats.org/drawingml/2006/main" name="Tema de Office">
  <a:themeElements>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e Office">
      <a:majorFont>
        <a:latin typeface="Arial"/>
        <a:ea typeface="Lucida Sans Unicode"/>
        <a:cs typeface="Lucida Sans Unicode"/>
      </a:majorFont>
      <a:minorFont>
        <a:latin typeface="Arial"/>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824</TotalTime>
  <Words>234</Words>
  <Application>Microsoft Office PowerPoint</Application>
  <PresentationFormat>Presentación en pantalla (4:3)</PresentationFormat>
  <Paragraphs>16</Paragraphs>
  <Slides>10</Slides>
  <Notes>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vt:i4>
      </vt:variant>
    </vt:vector>
  </HeadingPairs>
  <TitlesOfParts>
    <vt:vector size="16" baseType="lpstr">
      <vt:lpstr>Arial</vt:lpstr>
      <vt:lpstr>Arial Black</vt:lpstr>
      <vt:lpstr>Arial Narrow</vt:lpstr>
      <vt:lpstr>Lucida Sans Unicode</vt:lpstr>
      <vt:lpstr>Times New Roman</vt:lpstr>
      <vt:lpstr>Tema de Office</vt:lpstr>
      <vt:lpstr>Presentación de PowerPoint</vt:lpstr>
      <vt:lpstr> PARA FINANCIAR SU GESTIÓN EL MUNICIPIO SE VALE PRINCIPALMENTE DE:  </vt:lpstr>
      <vt:lpstr> Recursos que recibe del régimen de Coparticipación Federal de Impuestos    Recursos recaudados por el Impuesto a los Ingresos Brutos, el Impuesto Inmobiliario y el Impuesto a la Patente única sobre Vehículos.     PARA LA DISTRIBUCIÓN CADA RECURSO TIENE SU PROPIO PRORRATEO.  </vt:lpstr>
      <vt:lpstr>La Coparticipación Federal de Impuestos es un sistema de transferencia de recursos recaudados por la Nación hacia las Provincias. El sistema está establecido por la Ley Nacional N° 23.548 de 1988, con sus posteriores regímenes modificatorios, y obtuvo reconocimiento constitucional con la reforma de 1994.   En el artículo 2º se establece que conforman  la masa coparticipable, el producido de la recaudación de todos los impuestos nacionales existentes o a crearse, con excepción de los Derechos de importación y exportación, de aquellos cuya distribución esté prevista en otros regímenes especiales de coparticipación y los impuestos y contribuciones nacionales con afectación específica.  El artículo 3º, fija la distribución primaria de los recursos entre la Nación y las Provincias. De esta manera, el 42,34% corresponde a la Nación y el 54,66% a las Provincias, apartando un 2% para la recuperación del nivel relativo de desarrollo de las provincias más atrasadas, y un 1% al fondo de Aportes del Tesoro Nacional (ATN) para atender situaciones de emergencia y desequilibrios financieros de los gobiernos provinciales.  En el artículo 4º se determina la distribución secundaria del 54,66% que le corresponde a las provincias estableciendo los porcentajes fijos correspondientes a cada una.   Esta ley establece en el inciso g) del artículo 9º que las Provincias se obligan a establecer un sistema de distribución de los ingresos que forman la masa de coparticipación federal para los Municipios de su jurisdicción, el cual deberá estructurarse asegurando la fijación objetiva de los índices de distribución y la remisión automática y quincenal de los fondos.</vt:lpstr>
      <vt:lpstr>A la hora de distribuir los fondos que las provincias reciben por la Coparticipación Federal de Impuestos, cada provincia instaura su propio régimen de distribución.  Por Ley Provincial 10.197/88, la Provincia de Santa, Fe adhiere “sin limitaciones ni reservas al régimen de la Ley Nacional N° 23.548”.  La Ley Provincial Nº 7457 y sus modificatorias  establece de qué manera se distribuye la recaudación que recibe la Provincia de Santa Fe en concepto de Coparticipación Federal.    SEGÚN ESTA NORMA, LA PROVINCIA DISTRIBUYE A MUNICIPIOS Y COMUNAS EL 13,4372%.    - El 8% se asigna a los Municipios de la Provincia.   - Del remanente que resulta una vez liquidada a las Municipalidades el 8%, la Provincia distribuye el 3% a las Comunas.   - Y finalmente, del remanente, la Provincia asigna un 3% en forma exclusiva entre los Municipios de Primera Categoría (Santa Fe y Rosario). </vt:lpstr>
      <vt:lpstr>Para la DISTRIBUCIÓN SECUNDARIA entre Municipios y Comunas, se consideran distintos parámetros de asignación.   -El 8% correspondiente a municipalidades de 1º y 2º categoría se asigna en la siguiente forma: 40% considerando la población de cada Municipalidad, 30% en función de los recursos percibidos por la Municipalidades cada año anterior, con exclusión de los provenientes del crédito y las participaciones provinciales y 30% por partes iguales entre los municipios.   - El 3% sobre el remanente que corresponde a las comunas se asigna: 80% de acuerdo a la población y el restante 20 % en partes iguales entre las Comunas.  - El 3% sobre el remanente correspondiente a Municipalidades de 1º Categoría se asigna entre dichos Municipios en proporción a los índices que le corresponde a cada uno respecto de la distribución del 8% inicial.</vt:lpstr>
      <vt:lpstr>Respecto de la distribución de Impuestos Provinciales a Municipios y Comunas de la provincia de Santa Fe una característica fundamental del régimen es que no existe una masa única de distribución sino que se establecen ciertos  impuestos que son coparticipables y cada uno de ellos tiene su distribución específica.   Los mas significativos son:  Impuesto a los Ingresos Brutos, la distribución es similar a la prevista para la distribución de la Coparticipación Federal de Impuestos pero a diferencia de ésta, la transferencia del producido del Impuesto a los Ingresos Brutos a los Municipios y Comunas se realiza mensualmente.   Impuesto Inmobiliario (rural y urbano), el Código Fiscal establece que la distribución primaria del producido de este impuesto se hace de la siguiente forma: para las Municipalidades y Comunas el 50% y para la Provincia el otro 50%. Mientras que la distribución secundaria del 50% entre Municipalidades y Comunas se realiza en forma diaria, directa y automática en función de los siguientes parámetros: un 80% en forma directamente proporcional a la emisión del Impuesto Inmobiliario total de cada jurisdicción y el 20% restante en forma directamente proporcional a la población.  </vt:lpstr>
      <vt:lpstr>Patente Única Sobre Vehículos, el Código Fiscal establece que la distribución primaria del producido de este impuesto se hace de la siguiente forma: para las Municipalidades y Comunas el 90% y para la Provincia el otro 10%.   Mientras que la distribución secundaria del 90% entre Municipalidades y Comunas se hace en forma diaria, directa y automática en función de los siguientes parámetros: el 60% del total recaudado se acredita automáticamente al municipio o comuna donde se encuentre registrado el vehículo y el 30% del restante se distribuye conforme a los coeficientes resultantes de considerar la emisión correspondiente a cada distrito.   En el caso de patentes de ejercicios vencidos, el importe total se asigna al Municipio o Comuna donde se encuentra radicado el vehículo.</vt:lpstr>
      <vt:lpstr>Sintéticamente la participación de Impuestos Nacionales y Provinciales a Municipios y Comunas puede esquematizarse en este cuadro: </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lisandro</dc:creator>
  <cp:lastModifiedBy>Usuario de Windows</cp:lastModifiedBy>
  <cp:revision>141</cp:revision>
  <dcterms:modified xsi:type="dcterms:W3CDTF">2019-06-10T12:57:18Z</dcterms:modified>
</cp:coreProperties>
</file>